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Source Sans 3" panose="020B0303030403090204" pitchFamily="34" charset="0"/>
      <p:regular r:id="rId18"/>
      <p:italic r:id="rId19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0"/>
  </p:normalViewPr>
  <p:slideViewPr>
    <p:cSldViewPr snapToGrid="0" snapToObjects="1">
      <p:cViewPr varScale="1">
        <p:scale>
          <a:sx n="101" d="100"/>
          <a:sy n="101" d="100"/>
        </p:scale>
        <p:origin x="23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118842"/>
            <a:ext cx="5554504" cy="615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Emlak Konut Ideathon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837724" y="3818453"/>
            <a:ext cx="5557242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Problemden Çözüme Fikir Geliştirme Eğitimi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837724" y="4440554"/>
            <a:ext cx="7468553" cy="14141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Problemi doğru tanımlayan, kullanıcıyı merkezine alan ve uygulanabilir çözüm geliştiren ekipler ortaya çıkarmak </a:t>
            </a:r>
            <a:r>
              <a:rPr lang="en-US" sz="1600" dirty="0" err="1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için</a:t>
            </a: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600" dirty="0" err="1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tasarlanmış</a:t>
            </a: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bir eğitim </a:t>
            </a:r>
            <a:r>
              <a:rPr lang="en-US" sz="1600" dirty="0" err="1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programı</a:t>
            </a: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 </a:t>
            </a:r>
            <a:b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</a:br>
            <a:b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</a:br>
            <a:r>
              <a:rPr lang="en-US" sz="1600" dirty="0" err="1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İkinci</a:t>
            </a: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600" dirty="0" err="1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adımı</a:t>
            </a: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600" dirty="0" err="1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birlikte</a:t>
            </a: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600" dirty="0" err="1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atölye</a:t>
            </a: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600" dirty="0" err="1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çalışması</a:t>
            </a: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600" dirty="0" err="1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gerçekleştireceğiz</a:t>
            </a:r>
            <a:endParaRPr lang="en-US" sz="1600" dirty="0"/>
          </a:p>
        </p:txBody>
      </p:sp>
      <p:pic>
        <p:nvPicPr>
          <p:cNvPr id="6" name="Resim 5" descr="yazı tipi, metin, grafik, logo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575F1E8-A288-3DD0-191A-BB38E9E49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96214"/>
            <a:ext cx="3007638" cy="813994"/>
          </a:xfrm>
          <a:prstGeom prst="rect">
            <a:avLst/>
          </a:prstGeom>
        </p:spPr>
      </p:pic>
      <p:pic>
        <p:nvPicPr>
          <p:cNvPr id="8" name="Resim 7" descr="metin, yazı tipi, logo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94F8872-F675-201E-0659-8AD9626DE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638" y="7415606"/>
            <a:ext cx="1275990" cy="8139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660202"/>
            <a:ext cx="7407354" cy="4926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10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Enerji Verimliliği ve Sürdürülebilirlik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837724" y="1219795"/>
            <a:ext cx="5538549" cy="3942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45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Yeşil Dönüşüm için Akıllı Çözümler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2125742" y="3237548"/>
            <a:ext cx="3040737" cy="246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900"/>
              </a:lnSpc>
              <a:buNone/>
            </a:pPr>
            <a:r>
              <a:rPr lang="en-US" sz="15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Ortak Alan Elektrik Kontrolsüz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837724" y="3584496"/>
            <a:ext cx="4328755" cy="5360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3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Aydınlatmalar manuel açılıp kapanıyor; açık unutulan alan çok. Yıllık elektrik bütçesi %20-30 gereksiz şişiyor.</a:t>
            </a:r>
            <a:endParaRPr lang="en-US" sz="13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521" y="1865352"/>
            <a:ext cx="3627358" cy="3627358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9076" y="3335298"/>
            <a:ext cx="250627" cy="25062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380220" y="2267783"/>
            <a:ext cx="2316599" cy="246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Su Tüketimi İzlenmiyor</a:t>
            </a:r>
            <a:endParaRPr lang="en-US" sz="1550" dirty="0"/>
          </a:p>
        </p:txBody>
      </p:sp>
      <p:sp>
        <p:nvSpPr>
          <p:cNvPr id="9" name="Text 5"/>
          <p:cNvSpPr/>
          <p:nvPr/>
        </p:nvSpPr>
        <p:spPr>
          <a:xfrm>
            <a:off x="9380220" y="2614732"/>
            <a:ext cx="4412456" cy="5360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Bahçe sulama sistemlerinde kaçak olup olmadığı bilinmiyor. Ay sonunda beklenmeyen yüksek faturalar geliyor.</a:t>
            </a:r>
            <a:endParaRPr lang="en-US" sz="13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1521" y="1865352"/>
            <a:ext cx="3627358" cy="3627358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04096" y="2579608"/>
            <a:ext cx="250627" cy="2506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380220" y="4207192"/>
            <a:ext cx="2235756" cy="246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Atık Yönetimi Verimsiz</a:t>
            </a:r>
            <a:endParaRPr lang="en-US" sz="1550" dirty="0"/>
          </a:p>
        </p:txBody>
      </p:sp>
      <p:sp>
        <p:nvSpPr>
          <p:cNvPr id="13" name="Text 7"/>
          <p:cNvSpPr/>
          <p:nvPr/>
        </p:nvSpPr>
        <p:spPr>
          <a:xfrm>
            <a:off x="9380220" y="4554141"/>
            <a:ext cx="4412456" cy="5360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Geri dönüşüm kutuları var ama ölçüm, takip, raporlama yok. Sürdürülebilirlik hedefleri kayboluyor.</a:t>
            </a:r>
            <a:endParaRPr lang="en-US" sz="13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1521" y="1865352"/>
            <a:ext cx="3627358" cy="3627358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26072" y="4745831"/>
            <a:ext cx="250627" cy="250627"/>
          </a:xfrm>
          <a:prstGeom prst="rect">
            <a:avLst/>
          </a:prstGeom>
        </p:spPr>
      </p:pic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724" y="5681186"/>
            <a:ext cx="4318278" cy="670203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1005245" y="6518910"/>
            <a:ext cx="2087047" cy="246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%20 Enerji Tasarrufu</a:t>
            </a:r>
            <a:endParaRPr lang="en-US" sz="1550" dirty="0"/>
          </a:p>
        </p:txBody>
      </p:sp>
      <p:sp>
        <p:nvSpPr>
          <p:cNvPr id="18" name="Text 9"/>
          <p:cNvSpPr/>
          <p:nvPr/>
        </p:nvSpPr>
        <p:spPr>
          <a:xfrm>
            <a:off x="1005245" y="6865858"/>
            <a:ext cx="3983236" cy="2680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Akıllı aydınlatma otomasyonu enerji giderini %20 azaltır</a:t>
            </a:r>
            <a:endParaRPr lang="en-US" sz="1300" dirty="0"/>
          </a:p>
        </p:txBody>
      </p:sp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6002" y="5681186"/>
            <a:ext cx="4318278" cy="670203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5323523" y="6518910"/>
            <a:ext cx="1971318" cy="246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%25 Fatura Düşüşü</a:t>
            </a:r>
            <a:endParaRPr lang="en-US" sz="1550" dirty="0"/>
          </a:p>
        </p:txBody>
      </p:sp>
      <p:sp>
        <p:nvSpPr>
          <p:cNvPr id="21" name="Text 11"/>
          <p:cNvSpPr/>
          <p:nvPr/>
        </p:nvSpPr>
        <p:spPr>
          <a:xfrm>
            <a:off x="5323523" y="6865858"/>
            <a:ext cx="3983236" cy="5360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Su tüketimi sensörleri kaçağı erken tespit ederek faturaları %25 düşürür</a:t>
            </a:r>
            <a:endParaRPr lang="en-US" sz="1300" dirty="0"/>
          </a:p>
        </p:txBody>
      </p:sp>
      <p:pic>
        <p:nvPicPr>
          <p:cNvPr id="22" name="Image 8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74279" y="5681186"/>
            <a:ext cx="4318278" cy="670203"/>
          </a:xfrm>
          <a:prstGeom prst="rect">
            <a:avLst/>
          </a:prstGeom>
        </p:spPr>
      </p:pic>
      <p:sp>
        <p:nvSpPr>
          <p:cNvPr id="23" name="Text 12"/>
          <p:cNvSpPr/>
          <p:nvPr/>
        </p:nvSpPr>
        <p:spPr>
          <a:xfrm>
            <a:off x="9641800" y="6518910"/>
            <a:ext cx="1971318" cy="246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2x Geri Dönüşüm</a:t>
            </a:r>
            <a:endParaRPr lang="en-US" sz="1550" dirty="0"/>
          </a:p>
        </p:txBody>
      </p:sp>
      <p:sp>
        <p:nvSpPr>
          <p:cNvPr id="24" name="Text 13"/>
          <p:cNvSpPr/>
          <p:nvPr/>
        </p:nvSpPr>
        <p:spPr>
          <a:xfrm>
            <a:off x="9641800" y="6865858"/>
            <a:ext cx="3983236" cy="2680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Dijital atık yönetimi, geri dönüşüm oranını 2 kat artırır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7842" y="569119"/>
            <a:ext cx="7262336" cy="547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Veri Platformu ve Entegrasyonlar</a:t>
            </a:r>
            <a:endParaRPr lang="en-US" sz="3450" dirty="0"/>
          </a:p>
        </p:txBody>
      </p:sp>
      <p:sp>
        <p:nvSpPr>
          <p:cNvPr id="3" name="Text 1"/>
          <p:cNvSpPr/>
          <p:nvPr/>
        </p:nvSpPr>
        <p:spPr>
          <a:xfrm>
            <a:off x="827842" y="1191339"/>
            <a:ext cx="5217914" cy="4382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75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Tek Merkezden Yönetim Gücü</a:t>
            </a:r>
            <a:endParaRPr lang="en-US" sz="2750" dirty="0"/>
          </a:p>
        </p:txBody>
      </p:sp>
      <p:sp>
        <p:nvSpPr>
          <p:cNvPr id="4" name="Text 2"/>
          <p:cNvSpPr/>
          <p:nvPr/>
        </p:nvSpPr>
        <p:spPr>
          <a:xfrm>
            <a:off x="2707958" y="3461623"/>
            <a:ext cx="2191345" cy="273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7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Veri Adası Problemi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827842" y="3847267"/>
            <a:ext cx="4071461" cy="595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4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Güvenlik, aidat, bakım, kamera, sensör verileri farklı platformlarda. Yönetim bütüncül karar alamıyor.</a:t>
            </a:r>
            <a:endParaRPr lang="en-US" sz="14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730" y="1908929"/>
            <a:ext cx="4086939" cy="4086939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1778" y="3821370"/>
            <a:ext cx="261937" cy="26193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358670" y="2295644"/>
            <a:ext cx="2874526" cy="273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Site Yönetimi KPI/SLA Yok</a:t>
            </a:r>
            <a:endParaRPr lang="en-US" sz="1700" dirty="0"/>
          </a:p>
        </p:txBody>
      </p:sp>
      <p:sp>
        <p:nvSpPr>
          <p:cNvPr id="9" name="Text 5"/>
          <p:cNvSpPr/>
          <p:nvPr/>
        </p:nvSpPr>
        <p:spPr>
          <a:xfrm>
            <a:off x="9358670" y="2681288"/>
            <a:ext cx="4443889" cy="8936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Hangi arızanın kaç dakikada çözüldüğü, kaç şikâyetin açık olduğu takip edilmiyor. Performans görünürlüğü yok.</a:t>
            </a:r>
            <a:endParaRPr lang="en-US" sz="14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1730" y="1908929"/>
            <a:ext cx="4086939" cy="4086939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10309" y="2909947"/>
            <a:ext cx="261937" cy="26193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358670" y="4627721"/>
            <a:ext cx="3486031" cy="273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ERP/CRM Entegrasyon Eksikliği</a:t>
            </a:r>
            <a:endParaRPr lang="en-US" sz="1700" dirty="0"/>
          </a:p>
        </p:txBody>
      </p:sp>
      <p:sp>
        <p:nvSpPr>
          <p:cNvPr id="13" name="Text 7"/>
          <p:cNvSpPr/>
          <p:nvPr/>
        </p:nvSpPr>
        <p:spPr>
          <a:xfrm>
            <a:off x="9358670" y="5013365"/>
            <a:ext cx="4443889" cy="595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Yönetim firmalarının kendi ERP sistemleriyle entegrasyon yok. Çift kayıt, iş tekrarları, yüksek maliyet.</a:t>
            </a:r>
            <a:endParaRPr lang="en-US" sz="14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1730" y="1908929"/>
            <a:ext cx="4086939" cy="4086939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10309" y="4732675"/>
            <a:ext cx="261937" cy="261937"/>
          </a:xfrm>
          <a:prstGeom prst="rect">
            <a:avLst/>
          </a:prstGeom>
        </p:spPr>
      </p:pic>
      <p:sp>
        <p:nvSpPr>
          <p:cNvPr id="16" name="Shape 8"/>
          <p:cNvSpPr/>
          <p:nvPr/>
        </p:nvSpPr>
        <p:spPr>
          <a:xfrm>
            <a:off x="827842" y="6414968"/>
            <a:ext cx="3977164" cy="1089303"/>
          </a:xfrm>
          <a:prstGeom prst="roundRect">
            <a:avLst>
              <a:gd name="adj" fmla="val 7182"/>
            </a:avLst>
          </a:prstGeom>
          <a:solidFill>
            <a:srgbClr val="D9D9D9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055" y="6690479"/>
            <a:ext cx="232767" cy="186214"/>
          </a:xfrm>
          <a:prstGeom prst="rect">
            <a:avLst/>
          </a:prstGeom>
        </p:spPr>
      </p:pic>
      <p:sp>
        <p:nvSpPr>
          <p:cNvPr id="18" name="Text 9"/>
          <p:cNvSpPr/>
          <p:nvPr/>
        </p:nvSpPr>
        <p:spPr>
          <a:xfrm>
            <a:off x="1433036" y="6647736"/>
            <a:ext cx="3185755" cy="595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%72 Veri Dağınıklığı:</a:t>
            </a:r>
            <a:r>
              <a:rPr lang="en-US" sz="14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Verilerin %72'si farklı platformlarda tutuluyor</a:t>
            </a:r>
            <a:endParaRPr lang="en-US" sz="1450" dirty="0"/>
          </a:p>
        </p:txBody>
      </p:sp>
      <p:sp>
        <p:nvSpPr>
          <p:cNvPr id="19" name="Shape 10"/>
          <p:cNvSpPr/>
          <p:nvPr/>
        </p:nvSpPr>
        <p:spPr>
          <a:xfrm>
            <a:off x="5266968" y="6414968"/>
            <a:ext cx="3977164" cy="1089303"/>
          </a:xfrm>
          <a:prstGeom prst="roundRect">
            <a:avLst>
              <a:gd name="adj" fmla="val 7182"/>
            </a:avLst>
          </a:prstGeom>
          <a:solidFill>
            <a:srgbClr val="D9D9D9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3182" y="6690479"/>
            <a:ext cx="232767" cy="186214"/>
          </a:xfrm>
          <a:prstGeom prst="rect">
            <a:avLst/>
          </a:prstGeom>
        </p:spPr>
      </p:pic>
      <p:sp>
        <p:nvSpPr>
          <p:cNvPr id="21" name="Text 11"/>
          <p:cNvSpPr/>
          <p:nvPr/>
        </p:nvSpPr>
        <p:spPr>
          <a:xfrm>
            <a:off x="5872163" y="6647736"/>
            <a:ext cx="3185755" cy="595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400+ Saat:</a:t>
            </a:r>
            <a:r>
              <a:rPr lang="en-US" sz="14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Yönetim firmaları her ay 400+ saat manuel raporlama yapıyor</a:t>
            </a:r>
            <a:endParaRPr lang="en-US" sz="1450" dirty="0"/>
          </a:p>
        </p:txBody>
      </p:sp>
      <p:sp>
        <p:nvSpPr>
          <p:cNvPr id="22" name="Shape 12"/>
          <p:cNvSpPr/>
          <p:nvPr/>
        </p:nvSpPr>
        <p:spPr>
          <a:xfrm>
            <a:off x="9706094" y="6414968"/>
            <a:ext cx="4111466" cy="1089303"/>
          </a:xfrm>
          <a:prstGeom prst="roundRect">
            <a:avLst>
              <a:gd name="adj" fmla="val 7182"/>
            </a:avLst>
          </a:prstGeom>
          <a:solidFill>
            <a:srgbClr val="D9D9D9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92308" y="6690479"/>
            <a:ext cx="232767" cy="186214"/>
          </a:xfrm>
          <a:prstGeom prst="rect">
            <a:avLst/>
          </a:prstGeom>
        </p:spPr>
      </p:pic>
      <p:sp>
        <p:nvSpPr>
          <p:cNvPr id="24" name="Text 13"/>
          <p:cNvSpPr/>
          <p:nvPr/>
        </p:nvSpPr>
        <p:spPr>
          <a:xfrm>
            <a:off x="10311289" y="6647736"/>
            <a:ext cx="3320058" cy="595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Ölçümsüz Performans:</a:t>
            </a:r>
            <a:r>
              <a:rPr lang="en-US" sz="14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SLA performansı ölçülmediği için kök neden bulunamıyor</a:t>
            </a:r>
            <a:endParaRPr lang="en-US" sz="14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641152"/>
            <a:ext cx="7468553" cy="11703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Kullanıcı Hikayeleri: Site Yönetimi</a:t>
            </a:r>
            <a:endParaRPr lang="en-US" sz="3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2109907"/>
            <a:ext cx="3634740" cy="327624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36677" y="2308860"/>
            <a:ext cx="2340888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Yönetici Ahmet (42)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1036677" y="2720697"/>
            <a:ext cx="3236833" cy="22277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"Ben bir site yöneticisi olarak, şikâyet ve talepleri tek bir panelde takip edebilmek istiyorum, çünkü WhatsApp'ta kaybolan mesajlar nedeniyle sakinlere geç dönüş yapıyorum ve memnuniyetsizlik artıyor."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417" y="2109907"/>
            <a:ext cx="3634859" cy="327624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870371" y="2308860"/>
            <a:ext cx="2340888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Sakin Selin (33)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4870371" y="2720697"/>
            <a:ext cx="3236952" cy="19095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"Ben bir site sakini olarak, aidat borçlarımı ve geçmiş ödemelerimi anlık görebilmek istiyorum, çünkü her ay 'ne ödedim – ne ödemedim' karışıklığı yaşıyor, yönetimle sık iletişim kurmak zorunda kalıyorum."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24" y="5585103"/>
            <a:ext cx="7468553" cy="200322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36677" y="5784056"/>
            <a:ext cx="3486150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Muhasebe Görevlisi Leyla (29)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1036677" y="6195893"/>
            <a:ext cx="7070646" cy="9547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"Ben bir muhasebe görevlisi olarak, tüm tahsilat ve giderleri otomatik raporlayabilmek istiyorum, çünkü Excel'de yaptığım manuel girişler hem zaman kaybettiriyor hem de hata riskini artırıyor."</a:t>
            </a:r>
            <a:endParaRPr lang="en-US" sz="15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824151"/>
            <a:ext cx="7468553" cy="985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10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Kullanıcı Hikayeleri: Güvenlik ve Bakım</a:t>
            </a:r>
            <a:endParaRPr lang="en-US" sz="3100" dirty="0"/>
          </a:p>
        </p:txBody>
      </p:sp>
      <p:sp>
        <p:nvSpPr>
          <p:cNvPr id="4" name="Text 1"/>
          <p:cNvSpPr/>
          <p:nvPr/>
        </p:nvSpPr>
        <p:spPr>
          <a:xfrm>
            <a:off x="6324124" y="2228374"/>
            <a:ext cx="2365534" cy="295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Güvenlik ve Erişim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324124" y="2712482"/>
            <a:ext cx="3529846" cy="2034421"/>
          </a:xfrm>
          <a:prstGeom prst="roundRect">
            <a:avLst>
              <a:gd name="adj" fmla="val 3459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495" y="2634853"/>
            <a:ext cx="200978" cy="200978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0621" y="4623554"/>
            <a:ext cx="200978" cy="20097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598325" y="2986683"/>
            <a:ext cx="2583299" cy="246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Güvenlik Amiri Murat (45)</a:t>
            </a:r>
            <a:endParaRPr lang="en-US" sz="1550" dirty="0"/>
          </a:p>
        </p:txBody>
      </p:sp>
      <p:sp>
        <p:nvSpPr>
          <p:cNvPr id="9" name="Text 4"/>
          <p:cNvSpPr/>
          <p:nvPr/>
        </p:nvSpPr>
        <p:spPr>
          <a:xfrm>
            <a:off x="6598325" y="3400663"/>
            <a:ext cx="2981444" cy="1072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"Misafir ve kargo girişlerini dijital olarak kaydedebilmek istiyorum, çünkü manuel defter kayıtları kayboluyor ve şikâyetlere neden oluyor."</a:t>
            </a:r>
            <a:endParaRPr lang="en-US" sz="1300" dirty="0"/>
          </a:p>
        </p:txBody>
      </p:sp>
      <p:sp>
        <p:nvSpPr>
          <p:cNvPr id="10" name="Shape 5"/>
          <p:cNvSpPr/>
          <p:nvPr/>
        </p:nvSpPr>
        <p:spPr>
          <a:xfrm>
            <a:off x="6324124" y="4914424"/>
            <a:ext cx="3529846" cy="2034421"/>
          </a:xfrm>
          <a:prstGeom prst="roundRect">
            <a:avLst>
              <a:gd name="adj" fmla="val 3459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495" y="4836795"/>
            <a:ext cx="200978" cy="200978"/>
          </a:xfrm>
          <a:prstGeom prst="rect">
            <a:avLst/>
          </a:prstGeom>
        </p:spPr>
      </p:pic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0621" y="6825496"/>
            <a:ext cx="200978" cy="200978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6598325" y="5188625"/>
            <a:ext cx="1971318" cy="246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Sakin Aslı (25)</a:t>
            </a:r>
            <a:endParaRPr lang="en-US" sz="1550" dirty="0"/>
          </a:p>
        </p:txBody>
      </p:sp>
      <p:sp>
        <p:nvSpPr>
          <p:cNvPr id="14" name="Text 7"/>
          <p:cNvSpPr/>
          <p:nvPr/>
        </p:nvSpPr>
        <p:spPr>
          <a:xfrm>
            <a:off x="6598325" y="5602605"/>
            <a:ext cx="2981444" cy="1072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"Gece eve girerken kameraların aktif olduğunu ve girişimin kaydedildiğini bilmek istiyorum, çünkü kendimi daha güvende hissetmek istiyorum."</a:t>
            </a:r>
            <a:endParaRPr lang="en-US" sz="1300" dirty="0"/>
          </a:p>
        </p:txBody>
      </p:sp>
      <p:sp>
        <p:nvSpPr>
          <p:cNvPr id="15" name="Text 8"/>
          <p:cNvSpPr/>
          <p:nvPr/>
        </p:nvSpPr>
        <p:spPr>
          <a:xfrm>
            <a:off x="10270450" y="2228374"/>
            <a:ext cx="2365534" cy="295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Prediktif Bakım</a:t>
            </a:r>
            <a:endParaRPr lang="en-US" sz="1850" dirty="0"/>
          </a:p>
        </p:txBody>
      </p:sp>
      <p:sp>
        <p:nvSpPr>
          <p:cNvPr id="16" name="Shape 9"/>
          <p:cNvSpPr/>
          <p:nvPr/>
        </p:nvSpPr>
        <p:spPr>
          <a:xfrm>
            <a:off x="10270450" y="2712482"/>
            <a:ext cx="3529846" cy="2034421"/>
          </a:xfrm>
          <a:prstGeom prst="roundRect">
            <a:avLst>
              <a:gd name="adj" fmla="val 3459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2822" y="2634853"/>
            <a:ext cx="200978" cy="200978"/>
          </a:xfrm>
          <a:prstGeom prst="rect">
            <a:avLst/>
          </a:prstGeom>
        </p:spPr>
      </p:pic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6948" y="4623554"/>
            <a:ext cx="200978" cy="200978"/>
          </a:xfrm>
          <a:prstGeom prst="rect">
            <a:avLst/>
          </a:prstGeom>
        </p:spPr>
      </p:pic>
      <p:sp>
        <p:nvSpPr>
          <p:cNvPr id="19" name="Text 10"/>
          <p:cNvSpPr/>
          <p:nvPr/>
        </p:nvSpPr>
        <p:spPr>
          <a:xfrm>
            <a:off x="10544651" y="2986683"/>
            <a:ext cx="2879288" cy="246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Teknik Ekip Lideri Cihan (39)</a:t>
            </a:r>
            <a:endParaRPr lang="en-US" sz="1550" dirty="0"/>
          </a:p>
        </p:txBody>
      </p:sp>
      <p:sp>
        <p:nvSpPr>
          <p:cNvPr id="20" name="Text 11"/>
          <p:cNvSpPr/>
          <p:nvPr/>
        </p:nvSpPr>
        <p:spPr>
          <a:xfrm>
            <a:off x="10544651" y="3400663"/>
            <a:ext cx="2981444" cy="1072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"Tüm iş emirlerini tek panelden görüp önceliklendirmek istiyorum, çünkü hangi arızanın acil olduğunu anlamadan ekip yönlendirmek verimsizliğe yol açıyor."</a:t>
            </a:r>
            <a:endParaRPr lang="en-US" sz="1300" dirty="0"/>
          </a:p>
        </p:txBody>
      </p:sp>
      <p:sp>
        <p:nvSpPr>
          <p:cNvPr id="21" name="Shape 12"/>
          <p:cNvSpPr/>
          <p:nvPr/>
        </p:nvSpPr>
        <p:spPr>
          <a:xfrm>
            <a:off x="10270450" y="4914424"/>
            <a:ext cx="3529846" cy="2302431"/>
          </a:xfrm>
          <a:prstGeom prst="roundRect">
            <a:avLst>
              <a:gd name="adj" fmla="val 3057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2822" y="4836795"/>
            <a:ext cx="200978" cy="200978"/>
          </a:xfrm>
          <a:prstGeom prst="rect">
            <a:avLst/>
          </a:prstGeom>
        </p:spPr>
      </p:pic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6948" y="7093506"/>
            <a:ext cx="200978" cy="200978"/>
          </a:xfrm>
          <a:prstGeom prst="rect">
            <a:avLst/>
          </a:prstGeom>
        </p:spPr>
      </p:pic>
      <p:sp>
        <p:nvSpPr>
          <p:cNvPr id="24" name="Text 13"/>
          <p:cNvSpPr/>
          <p:nvPr/>
        </p:nvSpPr>
        <p:spPr>
          <a:xfrm>
            <a:off x="10544651" y="5188625"/>
            <a:ext cx="2070973" cy="246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Teknisyen Özgür (34)</a:t>
            </a:r>
            <a:endParaRPr lang="en-US" sz="1550" dirty="0"/>
          </a:p>
        </p:txBody>
      </p:sp>
      <p:sp>
        <p:nvSpPr>
          <p:cNvPr id="25" name="Text 14"/>
          <p:cNvSpPr/>
          <p:nvPr/>
        </p:nvSpPr>
        <p:spPr>
          <a:xfrm>
            <a:off x="10544651" y="5602605"/>
            <a:ext cx="2981444" cy="1340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"Günlük iş listemi mobil uygulamada sıraya göre ve rotaya göre görmek istiyorum, çünkü bloklar arasında sürekli geri dönüş yaparak gereksiz vakit kaybediyorum."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9948" y="525423"/>
            <a:ext cx="3611404" cy="3649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Çözüm Geliştirme Süreci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6249948" y="939879"/>
            <a:ext cx="2592824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MVP'den Ölçeklemeye</a:t>
            </a:r>
            <a:endParaRPr lang="en-US" sz="18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948" y="1417915"/>
            <a:ext cx="372189" cy="11430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746200" y="1541978"/>
            <a:ext cx="1459706" cy="1824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Çözüm Tanımı</a:t>
            </a:r>
            <a:endParaRPr lang="en-US" sz="1100" dirty="0"/>
          </a:p>
        </p:txBody>
      </p:sp>
      <p:sp>
        <p:nvSpPr>
          <p:cNvPr id="7" name="Text 3"/>
          <p:cNvSpPr/>
          <p:nvPr/>
        </p:nvSpPr>
        <p:spPr>
          <a:xfrm>
            <a:off x="6746200" y="1798796"/>
            <a:ext cx="7120652" cy="3969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Çözümün kısa tanımı, kimin hangi acısını çözüyor? Örnek: "Akıllı şikâyet yönetim modülü: anlık bildirim + SLA takip + otomatik yönlendirme."</a:t>
            </a:r>
            <a:endParaRPr lang="en-US" sz="9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043" y="2443877"/>
            <a:ext cx="372189" cy="114300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932295" y="2567940"/>
            <a:ext cx="2214086" cy="1824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Benzersiz Değer Önerisi (UVP)</a:t>
            </a:r>
            <a:endParaRPr lang="en-US" sz="1100" dirty="0"/>
          </a:p>
        </p:txBody>
      </p:sp>
      <p:sp>
        <p:nvSpPr>
          <p:cNvPr id="10" name="Text 5"/>
          <p:cNvSpPr/>
          <p:nvPr/>
        </p:nvSpPr>
        <p:spPr>
          <a:xfrm>
            <a:off x="6932295" y="2824758"/>
            <a:ext cx="6934557" cy="3969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Rakiplerden farkınız nedir? Kullanıcı neden sizi seçsin? Örnek: "Tüm site yönetim fonksiyonlarını tek mobil panelde birleştiren ilk modüler platform."</a:t>
            </a:r>
            <a:endParaRPr lang="en-US" sz="9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137" y="3469838"/>
            <a:ext cx="372189" cy="114300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118390" y="3593902"/>
            <a:ext cx="1459706" cy="1824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Çözümün Faydaları</a:t>
            </a:r>
            <a:endParaRPr lang="en-US" sz="1100" dirty="0"/>
          </a:p>
        </p:txBody>
      </p:sp>
      <p:sp>
        <p:nvSpPr>
          <p:cNvPr id="13" name="Text 7"/>
          <p:cNvSpPr/>
          <p:nvPr/>
        </p:nvSpPr>
        <p:spPr>
          <a:xfrm>
            <a:off x="7118390" y="3850719"/>
            <a:ext cx="6748463" cy="198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Zaman tasarrufu, hız ve şeffaflık, maliyet azaltma, sürdürülebilirlik katkısı gibi somut faydalar.</a:t>
            </a:r>
            <a:endParaRPr lang="en-US" sz="9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232" y="4338399"/>
            <a:ext cx="372189" cy="114300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304484" y="4462463"/>
            <a:ext cx="1876425" cy="1824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Eylem Planı &amp; Yol Haritası</a:t>
            </a:r>
            <a:endParaRPr lang="en-US" sz="1100" dirty="0"/>
          </a:p>
        </p:txBody>
      </p:sp>
      <p:sp>
        <p:nvSpPr>
          <p:cNvPr id="16" name="Text 9"/>
          <p:cNvSpPr/>
          <p:nvPr/>
        </p:nvSpPr>
        <p:spPr>
          <a:xfrm>
            <a:off x="7304484" y="4719280"/>
            <a:ext cx="6562368" cy="198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MVP → Pilot → Ölçekleme. Zaman çizelgesi ve sorumlu ekip rolleri belirleme.</a:t>
            </a:r>
            <a:endParaRPr lang="en-US" sz="950" dirty="0"/>
          </a:p>
        </p:txBody>
      </p:sp>
      <p:sp>
        <p:nvSpPr>
          <p:cNvPr id="17" name="Shape 10"/>
          <p:cNvSpPr/>
          <p:nvPr/>
        </p:nvSpPr>
        <p:spPr>
          <a:xfrm>
            <a:off x="6249948" y="5222438"/>
            <a:ext cx="496253" cy="744498"/>
          </a:xfrm>
          <a:prstGeom prst="roundRect">
            <a:avLst>
              <a:gd name="adj" fmla="val 360060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8" name="Text 11"/>
          <p:cNvSpPr/>
          <p:nvPr/>
        </p:nvSpPr>
        <p:spPr>
          <a:xfrm>
            <a:off x="6404967" y="5478304"/>
            <a:ext cx="186095" cy="232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4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1</a:t>
            </a:r>
            <a:endParaRPr lang="en-US" sz="1450" dirty="0"/>
          </a:p>
        </p:txBody>
      </p:sp>
      <p:sp>
        <p:nvSpPr>
          <p:cNvPr id="19" name="Text 12"/>
          <p:cNvSpPr/>
          <p:nvPr/>
        </p:nvSpPr>
        <p:spPr>
          <a:xfrm>
            <a:off x="6870263" y="5346502"/>
            <a:ext cx="1459706" cy="1824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MVP: 2 Hafta</a:t>
            </a:r>
            <a:endParaRPr lang="en-US" sz="1100" dirty="0"/>
          </a:p>
        </p:txBody>
      </p:sp>
      <p:sp>
        <p:nvSpPr>
          <p:cNvPr id="20" name="Text 13"/>
          <p:cNvSpPr/>
          <p:nvPr/>
        </p:nvSpPr>
        <p:spPr>
          <a:xfrm>
            <a:off x="6870263" y="5603319"/>
            <a:ext cx="6996589" cy="198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Minimum uygulanabilir ürün geliştirme</a:t>
            </a:r>
            <a:endParaRPr lang="en-US" sz="950" dirty="0"/>
          </a:p>
        </p:txBody>
      </p:sp>
      <p:sp>
        <p:nvSpPr>
          <p:cNvPr id="21" name="Shape 14"/>
          <p:cNvSpPr/>
          <p:nvPr/>
        </p:nvSpPr>
        <p:spPr>
          <a:xfrm>
            <a:off x="6249948" y="6090999"/>
            <a:ext cx="496253" cy="744498"/>
          </a:xfrm>
          <a:prstGeom prst="roundRect">
            <a:avLst>
              <a:gd name="adj" fmla="val 360060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2" name="Text 15"/>
          <p:cNvSpPr/>
          <p:nvPr/>
        </p:nvSpPr>
        <p:spPr>
          <a:xfrm>
            <a:off x="6404967" y="6346865"/>
            <a:ext cx="186095" cy="232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4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2</a:t>
            </a:r>
            <a:endParaRPr lang="en-US" sz="1450" dirty="0"/>
          </a:p>
        </p:txBody>
      </p:sp>
      <p:sp>
        <p:nvSpPr>
          <p:cNvPr id="23" name="Text 16"/>
          <p:cNvSpPr/>
          <p:nvPr/>
        </p:nvSpPr>
        <p:spPr>
          <a:xfrm>
            <a:off x="6870263" y="6215062"/>
            <a:ext cx="1459706" cy="1824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Pilot Test: 1 Hafta</a:t>
            </a:r>
            <a:endParaRPr lang="en-US" sz="1100" dirty="0"/>
          </a:p>
        </p:txBody>
      </p:sp>
      <p:sp>
        <p:nvSpPr>
          <p:cNvPr id="24" name="Text 17"/>
          <p:cNvSpPr/>
          <p:nvPr/>
        </p:nvSpPr>
        <p:spPr>
          <a:xfrm>
            <a:off x="6870263" y="6471880"/>
            <a:ext cx="6996589" cy="198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Saha testleri ve kullanıcı geri bildirimleri</a:t>
            </a:r>
            <a:endParaRPr lang="en-US" sz="950" dirty="0"/>
          </a:p>
        </p:txBody>
      </p:sp>
      <p:sp>
        <p:nvSpPr>
          <p:cNvPr id="25" name="Shape 18"/>
          <p:cNvSpPr/>
          <p:nvPr/>
        </p:nvSpPr>
        <p:spPr>
          <a:xfrm>
            <a:off x="6249948" y="6959560"/>
            <a:ext cx="496253" cy="744498"/>
          </a:xfrm>
          <a:prstGeom prst="roundRect">
            <a:avLst>
              <a:gd name="adj" fmla="val 360060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6" name="Text 19"/>
          <p:cNvSpPr/>
          <p:nvPr/>
        </p:nvSpPr>
        <p:spPr>
          <a:xfrm>
            <a:off x="6404967" y="7215426"/>
            <a:ext cx="186095" cy="232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4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3</a:t>
            </a:r>
            <a:endParaRPr lang="en-US" sz="1450" dirty="0"/>
          </a:p>
        </p:txBody>
      </p:sp>
      <p:sp>
        <p:nvSpPr>
          <p:cNvPr id="27" name="Text 20"/>
          <p:cNvSpPr/>
          <p:nvPr/>
        </p:nvSpPr>
        <p:spPr>
          <a:xfrm>
            <a:off x="6870263" y="7083623"/>
            <a:ext cx="1459706" cy="1824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İyileştirme: 1 Hafta</a:t>
            </a:r>
            <a:endParaRPr lang="en-US" sz="1100" dirty="0"/>
          </a:p>
        </p:txBody>
      </p:sp>
      <p:sp>
        <p:nvSpPr>
          <p:cNvPr id="28" name="Text 21"/>
          <p:cNvSpPr/>
          <p:nvPr/>
        </p:nvSpPr>
        <p:spPr>
          <a:xfrm>
            <a:off x="6870263" y="7340441"/>
            <a:ext cx="6996589" cy="198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Geri bildirimlere göre optimizasyon</a:t>
            </a:r>
            <a:endParaRPr lang="en-US" sz="9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5486400" cy="73962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1377" y="683181"/>
            <a:ext cx="7614047" cy="14623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750"/>
              </a:lnSpc>
              <a:buNone/>
            </a:pPr>
            <a:r>
              <a:rPr lang="en-US" sz="460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Geleceğin Şehir Yaşamını Birlikte İnşa Etmek</a:t>
            </a:r>
            <a:endParaRPr lang="en-US" sz="4600" dirty="0"/>
          </a:p>
        </p:txBody>
      </p:sp>
      <p:sp>
        <p:nvSpPr>
          <p:cNvPr id="4" name="Text 1"/>
          <p:cNvSpPr/>
          <p:nvPr/>
        </p:nvSpPr>
        <p:spPr>
          <a:xfrm>
            <a:off x="6437828" y="2518410"/>
            <a:ext cx="7427595" cy="584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"Bugün tanımladığınız her problem, yarının şehir yaşamında çözüme dönüşebilir."</a:t>
            </a:r>
            <a:endParaRPr lang="en-US" sz="1800" dirty="0"/>
          </a:p>
        </p:txBody>
      </p:sp>
      <p:sp>
        <p:nvSpPr>
          <p:cNvPr id="5" name="Shape 2"/>
          <p:cNvSpPr/>
          <p:nvPr/>
        </p:nvSpPr>
        <p:spPr>
          <a:xfrm>
            <a:off x="6251377" y="2331958"/>
            <a:ext cx="15240" cy="957739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6" name="Shape 3"/>
          <p:cNvSpPr/>
          <p:nvPr/>
        </p:nvSpPr>
        <p:spPr>
          <a:xfrm>
            <a:off x="6251377" y="3429476"/>
            <a:ext cx="7614047" cy="719971"/>
          </a:xfrm>
          <a:prstGeom prst="roundRect">
            <a:avLst>
              <a:gd name="adj" fmla="val 7252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Text 4"/>
          <p:cNvSpPr/>
          <p:nvPr/>
        </p:nvSpPr>
        <p:spPr>
          <a:xfrm>
            <a:off x="6383298" y="3561398"/>
            <a:ext cx="1861185" cy="182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Kullanıcı Odaklı Düşünün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6383298" y="3818692"/>
            <a:ext cx="7350204" cy="1988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Her çözüm gerçek kullanıcı ihtiyaçlarından doğmalı</a:t>
            </a:r>
            <a:endParaRPr lang="en-US" sz="950" dirty="0"/>
          </a:p>
        </p:txBody>
      </p:sp>
      <p:sp>
        <p:nvSpPr>
          <p:cNvPr id="9" name="Shape 6"/>
          <p:cNvSpPr/>
          <p:nvPr/>
        </p:nvSpPr>
        <p:spPr>
          <a:xfrm>
            <a:off x="6251377" y="4273748"/>
            <a:ext cx="7614047" cy="719971"/>
          </a:xfrm>
          <a:prstGeom prst="roundRect">
            <a:avLst>
              <a:gd name="adj" fmla="val 7252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0" name="Text 7"/>
          <p:cNvSpPr/>
          <p:nvPr/>
        </p:nvSpPr>
        <p:spPr>
          <a:xfrm>
            <a:off x="6383298" y="4405670"/>
            <a:ext cx="1462445" cy="182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Veriyle Doğrulayın</a:t>
            </a:r>
            <a:endParaRPr lang="en-US" sz="1150" dirty="0"/>
          </a:p>
        </p:txBody>
      </p:sp>
      <p:sp>
        <p:nvSpPr>
          <p:cNvPr id="11" name="Text 8"/>
          <p:cNvSpPr/>
          <p:nvPr/>
        </p:nvSpPr>
        <p:spPr>
          <a:xfrm>
            <a:off x="6383298" y="4662964"/>
            <a:ext cx="7350204" cy="1988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Hipotezlerinizi somut verilerle destekleyin</a:t>
            </a:r>
            <a:endParaRPr lang="en-US" sz="950" dirty="0"/>
          </a:p>
        </p:txBody>
      </p:sp>
      <p:sp>
        <p:nvSpPr>
          <p:cNvPr id="12" name="Shape 9"/>
          <p:cNvSpPr/>
          <p:nvPr/>
        </p:nvSpPr>
        <p:spPr>
          <a:xfrm>
            <a:off x="6251377" y="5118021"/>
            <a:ext cx="7614047" cy="719971"/>
          </a:xfrm>
          <a:prstGeom prst="roundRect">
            <a:avLst>
              <a:gd name="adj" fmla="val 7252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3" name="Text 10"/>
          <p:cNvSpPr/>
          <p:nvPr/>
        </p:nvSpPr>
        <p:spPr>
          <a:xfrm>
            <a:off x="6383298" y="5249942"/>
            <a:ext cx="1462445" cy="182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Hızlı Prototip Yapın</a:t>
            </a:r>
            <a:endParaRPr lang="en-US" sz="1150" dirty="0"/>
          </a:p>
        </p:txBody>
      </p:sp>
      <p:sp>
        <p:nvSpPr>
          <p:cNvPr id="14" name="Text 11"/>
          <p:cNvSpPr/>
          <p:nvPr/>
        </p:nvSpPr>
        <p:spPr>
          <a:xfrm>
            <a:off x="6383298" y="5507236"/>
            <a:ext cx="7350204" cy="1988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MVP ile başlayın, geri bildirimlerle geliştirin</a:t>
            </a:r>
            <a:endParaRPr lang="en-US" sz="950" dirty="0"/>
          </a:p>
        </p:txBody>
      </p:sp>
      <p:sp>
        <p:nvSpPr>
          <p:cNvPr id="15" name="Shape 12"/>
          <p:cNvSpPr/>
          <p:nvPr/>
        </p:nvSpPr>
        <p:spPr>
          <a:xfrm>
            <a:off x="6251377" y="5962293"/>
            <a:ext cx="7614047" cy="719971"/>
          </a:xfrm>
          <a:prstGeom prst="roundRect">
            <a:avLst>
              <a:gd name="adj" fmla="val 7252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6" name="Text 13"/>
          <p:cNvSpPr/>
          <p:nvPr/>
        </p:nvSpPr>
        <p:spPr>
          <a:xfrm>
            <a:off x="6383298" y="6094214"/>
            <a:ext cx="1462445" cy="182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Ölçeklenebilir Olun</a:t>
            </a:r>
            <a:endParaRPr lang="en-US" sz="1150" dirty="0"/>
          </a:p>
        </p:txBody>
      </p:sp>
      <p:sp>
        <p:nvSpPr>
          <p:cNvPr id="17" name="Text 14"/>
          <p:cNvSpPr/>
          <p:nvPr/>
        </p:nvSpPr>
        <p:spPr>
          <a:xfrm>
            <a:off x="6383298" y="6351508"/>
            <a:ext cx="7350204" cy="1988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Çözümünüz büyümeye hazır olmalı</a:t>
            </a:r>
            <a:endParaRPr lang="en-US" sz="950" dirty="0"/>
          </a:p>
        </p:txBody>
      </p:sp>
      <p:sp>
        <p:nvSpPr>
          <p:cNvPr id="18" name="Text 15"/>
          <p:cNvSpPr/>
          <p:nvPr/>
        </p:nvSpPr>
        <p:spPr>
          <a:xfrm>
            <a:off x="6251377" y="6868716"/>
            <a:ext cx="2339816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Teşekkürler!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6251377" y="7347585"/>
            <a:ext cx="7614047" cy="1988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Sorularınız için hazırız. Birlikte daha iyi bir şehir yaşamı inşa edelim.</a:t>
            </a:r>
            <a:endParaRPr lang="en-US" sz="950" dirty="0"/>
          </a:p>
        </p:txBody>
      </p:sp>
      <p:pic>
        <p:nvPicPr>
          <p:cNvPr id="20" name="Resim 19" descr="yazı tipi, metin, grafik, logo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764ECB1-4E5E-27C4-2219-2142B56FA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96214"/>
            <a:ext cx="3007638" cy="813994"/>
          </a:xfrm>
          <a:prstGeom prst="rect">
            <a:avLst/>
          </a:prstGeom>
        </p:spPr>
      </p:pic>
      <p:pic>
        <p:nvPicPr>
          <p:cNvPr id="21" name="Resim 20" descr="metin, yazı tipi, logo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A6DD2DD-F179-E9A5-2307-A171C364B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638" y="7415606"/>
            <a:ext cx="1275990" cy="8139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633776"/>
            <a:ext cx="5721548" cy="615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Ideathon Odak Alanları</a:t>
            </a:r>
            <a:endParaRPr lang="en-US" sz="3850" dirty="0"/>
          </a:p>
        </p:txBody>
      </p:sp>
      <p:sp>
        <p:nvSpPr>
          <p:cNvPr id="3" name="Shape 1"/>
          <p:cNvSpPr/>
          <p:nvPr/>
        </p:nvSpPr>
        <p:spPr>
          <a:xfrm>
            <a:off x="837724" y="2668548"/>
            <a:ext cx="4178618" cy="1845826"/>
          </a:xfrm>
          <a:prstGeom prst="roundRect">
            <a:avLst>
              <a:gd name="adj" fmla="val 4766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" name="Text 2"/>
          <p:cNvSpPr/>
          <p:nvPr/>
        </p:nvSpPr>
        <p:spPr>
          <a:xfrm>
            <a:off x="1054775" y="2885599"/>
            <a:ext cx="3744516" cy="616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Site Yönetiminin Dijitalleşmesi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1054775" y="3627239"/>
            <a:ext cx="3744516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Şikâyet takibi, aidat yönetimi ve operasyonel süreçlerin dijital dönüşümü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225772" y="2668548"/>
            <a:ext cx="4178737" cy="1845826"/>
          </a:xfrm>
          <a:prstGeom prst="roundRect">
            <a:avLst>
              <a:gd name="adj" fmla="val 4766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Text 5"/>
          <p:cNvSpPr/>
          <p:nvPr/>
        </p:nvSpPr>
        <p:spPr>
          <a:xfrm>
            <a:off x="5442823" y="2885599"/>
            <a:ext cx="3744635" cy="616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Mobil Yaşam ve Dijital Topluluk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5442823" y="3627239"/>
            <a:ext cx="3744635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Ortak alan rezervasyonları, etkinlik yönetimi ve komşuluk ekonomisi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9613940" y="2668548"/>
            <a:ext cx="4178737" cy="1845826"/>
          </a:xfrm>
          <a:prstGeom prst="roundRect">
            <a:avLst>
              <a:gd name="adj" fmla="val 4766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0" name="Text 8"/>
          <p:cNvSpPr/>
          <p:nvPr/>
        </p:nvSpPr>
        <p:spPr>
          <a:xfrm>
            <a:off x="9830991" y="2885599"/>
            <a:ext cx="3489246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Güvenlik ve Erişim Yönetimi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9830991" y="3319224"/>
            <a:ext cx="3744635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Kargo takibi, araç giriş-çıkış ve hizmet sağlayıcı kontrolü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837724" y="4749998"/>
            <a:ext cx="4178618" cy="1845826"/>
          </a:xfrm>
          <a:prstGeom prst="roundRect">
            <a:avLst>
              <a:gd name="adj" fmla="val 4766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3" name="Text 11"/>
          <p:cNvSpPr/>
          <p:nvPr/>
        </p:nvSpPr>
        <p:spPr>
          <a:xfrm>
            <a:off x="1054775" y="4967049"/>
            <a:ext cx="3643432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Prediktif Bakım ve Operasyon</a:t>
            </a:r>
            <a:endParaRPr lang="en-US" sz="1900" dirty="0"/>
          </a:p>
        </p:txBody>
      </p:sp>
      <p:sp>
        <p:nvSpPr>
          <p:cNvPr id="14" name="Text 12"/>
          <p:cNvSpPr/>
          <p:nvPr/>
        </p:nvSpPr>
        <p:spPr>
          <a:xfrm>
            <a:off x="1054775" y="5400675"/>
            <a:ext cx="3744516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IoT sensörleri, iş emri yönetimi ve rota optimizasyonu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225772" y="4749998"/>
            <a:ext cx="4178737" cy="1845826"/>
          </a:xfrm>
          <a:prstGeom prst="roundRect">
            <a:avLst>
              <a:gd name="adj" fmla="val 4766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6" name="Text 14"/>
          <p:cNvSpPr/>
          <p:nvPr/>
        </p:nvSpPr>
        <p:spPr>
          <a:xfrm>
            <a:off x="5442823" y="4967049"/>
            <a:ext cx="3744635" cy="616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Enerji Verimliliği ve Sürdürülebilirlik</a:t>
            </a:r>
            <a:endParaRPr lang="en-US" sz="1900" dirty="0"/>
          </a:p>
        </p:txBody>
      </p:sp>
      <p:sp>
        <p:nvSpPr>
          <p:cNvPr id="17" name="Text 15"/>
          <p:cNvSpPr/>
          <p:nvPr/>
        </p:nvSpPr>
        <p:spPr>
          <a:xfrm>
            <a:off x="5442823" y="5708690"/>
            <a:ext cx="3744635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Akıllı aydınlatma, su tüketimi izleme ve atık yönetimi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9613940" y="4749998"/>
            <a:ext cx="4178737" cy="1845826"/>
          </a:xfrm>
          <a:prstGeom prst="roundRect">
            <a:avLst>
              <a:gd name="adj" fmla="val 4766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9" name="Text 17"/>
          <p:cNvSpPr/>
          <p:nvPr/>
        </p:nvSpPr>
        <p:spPr>
          <a:xfrm>
            <a:off x="9830991" y="4967049"/>
            <a:ext cx="3744635" cy="616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Veri Platformu ve Entegrasyonlar</a:t>
            </a:r>
            <a:endParaRPr lang="en-US" sz="1900" dirty="0"/>
          </a:p>
        </p:txBody>
      </p:sp>
      <p:sp>
        <p:nvSpPr>
          <p:cNvPr id="20" name="Text 18"/>
          <p:cNvSpPr/>
          <p:nvPr/>
        </p:nvSpPr>
        <p:spPr>
          <a:xfrm>
            <a:off x="9830991" y="5708690"/>
            <a:ext cx="3744635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Merkezi dashboard, KPI/SLA takibi ve ERP entegrasyonu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74326"/>
            <a:ext cx="8112562" cy="615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Problemden Çözüme Yol Haritası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837724" y="2309098"/>
            <a:ext cx="209431" cy="261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Noto Serif HK Light" pitchFamily="34" charset="0"/>
                <a:ea typeface="Noto Serif HK Light" pitchFamily="34" charset="-122"/>
                <a:cs typeface="Noto Serif HK Light" pitchFamily="34" charset="-120"/>
              </a:rPr>
              <a:t>01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837724" y="2642116"/>
            <a:ext cx="6372701" cy="22860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5" name="Text 3"/>
          <p:cNvSpPr/>
          <p:nvPr/>
        </p:nvSpPr>
        <p:spPr>
          <a:xfrm>
            <a:off x="837724" y="2792492"/>
            <a:ext cx="2937391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Problemin Belirlenmesi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37724" y="3226118"/>
            <a:ext cx="6372701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Hangi problemi çözüyorsunuz? Kim etkileniyor? Ne kadar önemli?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7419856" y="2309098"/>
            <a:ext cx="209431" cy="261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Noto Serif HK Light" pitchFamily="34" charset="0"/>
                <a:ea typeface="Noto Serif HK Light" pitchFamily="34" charset="-122"/>
                <a:cs typeface="Noto Serif HK Light" pitchFamily="34" charset="-120"/>
              </a:rPr>
              <a:t>02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419856" y="2642116"/>
            <a:ext cx="6372820" cy="22860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9" name="Text 7"/>
          <p:cNvSpPr/>
          <p:nvPr/>
        </p:nvSpPr>
        <p:spPr>
          <a:xfrm>
            <a:off x="7419856" y="2792492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Problemin Etkisi</a:t>
            </a:r>
            <a:endParaRPr lang="en-US" sz="1900" dirty="0"/>
          </a:p>
        </p:txBody>
      </p:sp>
      <p:sp>
        <p:nvSpPr>
          <p:cNvPr id="10" name="Text 8"/>
          <p:cNvSpPr/>
          <p:nvPr/>
        </p:nvSpPr>
        <p:spPr>
          <a:xfrm>
            <a:off x="7419856" y="3226118"/>
            <a:ext cx="6372820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Kullanıcıyı nasıl etkiliyor? Çözülmezse sonuçlar neler?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37724" y="3927634"/>
            <a:ext cx="209431" cy="261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Noto Serif HK Light" pitchFamily="34" charset="0"/>
                <a:ea typeface="Noto Serif HK Light" pitchFamily="34" charset="-122"/>
                <a:cs typeface="Noto Serif HK Light" pitchFamily="34" charset="-120"/>
              </a:rPr>
              <a:t>03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837724" y="4260652"/>
            <a:ext cx="6372701" cy="22860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3" name="Text 11"/>
          <p:cNvSpPr/>
          <p:nvPr/>
        </p:nvSpPr>
        <p:spPr>
          <a:xfrm>
            <a:off x="837724" y="4411028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Problemin Kanıtları</a:t>
            </a:r>
            <a:endParaRPr lang="en-US" sz="1900" dirty="0"/>
          </a:p>
        </p:txBody>
      </p:sp>
      <p:sp>
        <p:nvSpPr>
          <p:cNvPr id="14" name="Text 12"/>
          <p:cNvSpPr/>
          <p:nvPr/>
        </p:nvSpPr>
        <p:spPr>
          <a:xfrm>
            <a:off x="837724" y="4844653"/>
            <a:ext cx="6372701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Veri, gözlem, saha içgörüsü ve kullanıcı görüşleri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419856" y="3927634"/>
            <a:ext cx="209431" cy="261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Noto Serif HK Light" pitchFamily="34" charset="0"/>
                <a:ea typeface="Noto Serif HK Light" pitchFamily="34" charset="-122"/>
                <a:cs typeface="Noto Serif HK Light" pitchFamily="34" charset="-120"/>
              </a:rPr>
              <a:t>04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7419856" y="4260652"/>
            <a:ext cx="6372820" cy="22860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7" name="Text 15"/>
          <p:cNvSpPr/>
          <p:nvPr/>
        </p:nvSpPr>
        <p:spPr>
          <a:xfrm>
            <a:off x="7419856" y="4411028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Kök Neden Analizi</a:t>
            </a:r>
            <a:endParaRPr lang="en-US" sz="1900" dirty="0"/>
          </a:p>
        </p:txBody>
      </p:sp>
      <p:sp>
        <p:nvSpPr>
          <p:cNvPr id="18" name="Text 16"/>
          <p:cNvSpPr/>
          <p:nvPr/>
        </p:nvSpPr>
        <p:spPr>
          <a:xfrm>
            <a:off x="7419856" y="4844653"/>
            <a:ext cx="6372820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5N1K veya 5 Why metodu ile derinlemesine analiz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837724" y="5546169"/>
            <a:ext cx="209431" cy="261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Noto Serif HK Light" pitchFamily="34" charset="0"/>
                <a:ea typeface="Noto Serif HK Light" pitchFamily="34" charset="-122"/>
                <a:cs typeface="Noto Serif HK Light" pitchFamily="34" charset="-120"/>
              </a:rPr>
              <a:t>05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837724" y="5879187"/>
            <a:ext cx="6372701" cy="22860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21" name="Text 19"/>
          <p:cNvSpPr/>
          <p:nvPr/>
        </p:nvSpPr>
        <p:spPr>
          <a:xfrm>
            <a:off x="837724" y="6029563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Çözüm Geliştirme</a:t>
            </a:r>
            <a:endParaRPr lang="en-US" sz="1900" dirty="0"/>
          </a:p>
        </p:txBody>
      </p:sp>
      <p:sp>
        <p:nvSpPr>
          <p:cNvPr id="22" name="Text 20"/>
          <p:cNvSpPr/>
          <p:nvPr/>
        </p:nvSpPr>
        <p:spPr>
          <a:xfrm>
            <a:off x="837724" y="6463189"/>
            <a:ext cx="6372701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Benzersiz değer önerisi ve uygulanabilir çözüm tasarımı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7419856" y="5546169"/>
            <a:ext cx="209431" cy="261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Noto Serif HK Light" pitchFamily="34" charset="0"/>
                <a:ea typeface="Noto Serif HK Light" pitchFamily="34" charset="-122"/>
                <a:cs typeface="Noto Serif HK Light" pitchFamily="34" charset="-120"/>
              </a:rPr>
              <a:t>06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7419856" y="5879187"/>
            <a:ext cx="6372820" cy="22860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25" name="Text 23"/>
          <p:cNvSpPr/>
          <p:nvPr/>
        </p:nvSpPr>
        <p:spPr>
          <a:xfrm>
            <a:off x="7419856" y="6029563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Eylem Planı</a:t>
            </a:r>
            <a:endParaRPr lang="en-US" sz="1900" dirty="0"/>
          </a:p>
        </p:txBody>
      </p:sp>
      <p:sp>
        <p:nvSpPr>
          <p:cNvPr id="26" name="Text 24"/>
          <p:cNvSpPr/>
          <p:nvPr/>
        </p:nvSpPr>
        <p:spPr>
          <a:xfrm>
            <a:off x="7419856" y="6463189"/>
            <a:ext cx="6372820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MVP, pilot test ve ölçekleme stratejisi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749022"/>
            <a:ext cx="7223641" cy="5851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Site Yönetiminin Dijitalleşmesi</a:t>
            </a:r>
            <a:endParaRPr lang="en-US" sz="3650" dirty="0"/>
          </a:p>
        </p:txBody>
      </p:sp>
      <p:sp>
        <p:nvSpPr>
          <p:cNvPr id="4" name="Text 1"/>
          <p:cNvSpPr/>
          <p:nvPr/>
        </p:nvSpPr>
        <p:spPr>
          <a:xfrm>
            <a:off x="837724" y="1413748"/>
            <a:ext cx="5030391" cy="4681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290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Kritik Problem Senaryoları</a:t>
            </a:r>
            <a:endParaRPr lang="en-US" sz="2900" dirty="0"/>
          </a:p>
        </p:txBody>
      </p:sp>
      <p:sp>
        <p:nvSpPr>
          <p:cNvPr id="5" name="Text 2"/>
          <p:cNvSpPr/>
          <p:nvPr/>
        </p:nvSpPr>
        <p:spPr>
          <a:xfrm>
            <a:off x="837724" y="2379226"/>
            <a:ext cx="3208734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Problem 1: Kayıp Şikâyetler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837724" y="2870716"/>
            <a:ext cx="3491627" cy="19095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Site sakinleri WhatsApp, e-posta ve telefon gibi farklı kanallardan şikâyet gönderiyor. Yönetici günlük 300+ mesaj arasında kayboluyor; hangi sorun çözüldü, hangisi bekliyor takip etmek zorlaşıyor.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837724" y="4959310"/>
            <a:ext cx="3491627" cy="636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32338"/>
                </a:solidFill>
                <a:highlight>
                  <a:srgbClr val="FF80BA"/>
                </a:highlight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Etki:</a:t>
            </a:r>
            <a:r>
              <a:rPr lang="en-US" sz="15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Memnuniyetsizlik artıyor, yönetim-malik çatışması büyüyor.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4822269" y="2379226"/>
            <a:ext cx="3033951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Problem 2: Aidat Şeffaflığı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4822269" y="2870716"/>
            <a:ext cx="3491627" cy="9547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Sakinler aidatlarını ödediklerini söylüyor; yönetim manuel takip yüzünden gecikmeleri fark edemiyor.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4822269" y="4004548"/>
            <a:ext cx="3491627" cy="636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32338"/>
                </a:solidFill>
                <a:highlight>
                  <a:srgbClr val="FF80BA"/>
                </a:highlight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Etki:</a:t>
            </a:r>
            <a:r>
              <a:rPr lang="en-US" sz="15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Gelir akışı belirsiz, tahsilat oranları düşük, yönetim yükü artıyor.</a:t>
            </a:r>
            <a:endParaRPr lang="en-US" sz="1550" dirty="0"/>
          </a:p>
        </p:txBody>
      </p:sp>
      <p:sp>
        <p:nvSpPr>
          <p:cNvPr id="11" name="Shape 8"/>
          <p:cNvSpPr/>
          <p:nvPr/>
        </p:nvSpPr>
        <p:spPr>
          <a:xfrm>
            <a:off x="837724" y="5998726"/>
            <a:ext cx="7468553" cy="1481852"/>
          </a:xfrm>
          <a:prstGeom prst="roundRect">
            <a:avLst>
              <a:gd name="adj" fmla="val 5640"/>
            </a:avLst>
          </a:prstGeom>
          <a:solidFill>
            <a:srgbClr val="D9D9D9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677" y="6294120"/>
            <a:ext cx="248722" cy="198953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1484352" y="6247328"/>
            <a:ext cx="6622971" cy="9547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Problem 3: Bakım Taleplerine Geç Yanıt</a:t>
            </a:r>
            <a:r>
              <a:rPr lang="en-US" sz="15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- Elektrik, su, asansör gibi arızalar bildirilse bile yönetim bunları manuel listelediği için önceliklendirme yapılamıyor. Saha ekibi gecikiyor, küçük bir arıza büyük maliyete dönüşüyor.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1652" y="571738"/>
            <a:ext cx="7477006" cy="4891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05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Site Yönetimi: Personalar ve Çözümler</a:t>
            </a:r>
            <a:endParaRPr lang="en-US" sz="30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52" y="1393508"/>
            <a:ext cx="3346966" cy="334696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1652" y="4906804"/>
            <a:ext cx="1956792" cy="244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Yönetici Ahmet (42)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831652" y="5251252"/>
            <a:ext cx="4183737" cy="532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700 konutluk sitede günde 150+ mesaj alıyor. Şikâyetlerin çoğu WhatsApp'ta kayboluyor.</a:t>
            </a:r>
            <a:endParaRPr lang="en-US" sz="13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272" y="1393508"/>
            <a:ext cx="3346966" cy="33469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23272" y="4906804"/>
            <a:ext cx="1956792" cy="244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Sakin Selin (33)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5223272" y="5251252"/>
            <a:ext cx="4183737" cy="532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Yoğun çalışan genç profesyonel. Aidat ödemelerini takip etmekte zorlanıyor.</a:t>
            </a:r>
            <a:endParaRPr lang="en-US" sz="13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4892" y="1393508"/>
            <a:ext cx="3347085" cy="334708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14892" y="4906923"/>
            <a:ext cx="2913459" cy="244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Muhasebe Görevlisi Leyla (29)</a:t>
            </a:r>
            <a:endParaRPr lang="en-US" sz="1500" dirty="0"/>
          </a:p>
        </p:txBody>
      </p:sp>
      <p:sp>
        <p:nvSpPr>
          <p:cNvPr id="11" name="Text 6"/>
          <p:cNvSpPr/>
          <p:nvPr/>
        </p:nvSpPr>
        <p:spPr>
          <a:xfrm>
            <a:off x="9614892" y="5251371"/>
            <a:ext cx="4183856" cy="532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Aidat, fatura ve tahsilat süreçlerini Excel ile yönetiyor. Her ay veri hatası yaşanıyor.</a:t>
            </a:r>
            <a:endParaRPr lang="en-US" sz="1300" dirty="0"/>
          </a:p>
        </p:txBody>
      </p:sp>
      <p:sp>
        <p:nvSpPr>
          <p:cNvPr id="12" name="Text 7"/>
          <p:cNvSpPr/>
          <p:nvPr/>
        </p:nvSpPr>
        <p:spPr>
          <a:xfrm>
            <a:off x="831652" y="6053733"/>
            <a:ext cx="4183737" cy="548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43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78%</a:t>
            </a:r>
            <a:endParaRPr lang="en-US" sz="4300" dirty="0"/>
          </a:p>
        </p:txBody>
      </p:sp>
      <p:sp>
        <p:nvSpPr>
          <p:cNvPr id="13" name="Text 8"/>
          <p:cNvSpPr/>
          <p:nvPr/>
        </p:nvSpPr>
        <p:spPr>
          <a:xfrm>
            <a:off x="1814036" y="6810375"/>
            <a:ext cx="2218968" cy="244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5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Dijital Sistem Eksikliği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831652" y="7154823"/>
            <a:ext cx="4183737" cy="266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3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Sitelerin %78'inde şikâyet takibi için hiçbir dijital sistem yok</a:t>
            </a:r>
            <a:endParaRPr lang="en-US" sz="1300" dirty="0"/>
          </a:p>
        </p:txBody>
      </p:sp>
      <p:sp>
        <p:nvSpPr>
          <p:cNvPr id="15" name="Text 10"/>
          <p:cNvSpPr/>
          <p:nvPr/>
        </p:nvSpPr>
        <p:spPr>
          <a:xfrm>
            <a:off x="5223272" y="6053733"/>
            <a:ext cx="4183737" cy="548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43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3,200</a:t>
            </a:r>
            <a:endParaRPr lang="en-US" sz="4300" dirty="0"/>
          </a:p>
        </p:txBody>
      </p:sp>
      <p:sp>
        <p:nvSpPr>
          <p:cNvPr id="16" name="Text 11"/>
          <p:cNvSpPr/>
          <p:nvPr/>
        </p:nvSpPr>
        <p:spPr>
          <a:xfrm>
            <a:off x="6336744" y="6810375"/>
            <a:ext cx="1956792" cy="244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5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Aylık Mesaj Yükü</a:t>
            </a:r>
            <a:endParaRPr lang="en-US" sz="1500" dirty="0"/>
          </a:p>
        </p:txBody>
      </p:sp>
      <p:sp>
        <p:nvSpPr>
          <p:cNvPr id="17" name="Text 12"/>
          <p:cNvSpPr/>
          <p:nvPr/>
        </p:nvSpPr>
        <p:spPr>
          <a:xfrm>
            <a:off x="5223272" y="7154823"/>
            <a:ext cx="4183737" cy="532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3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Büyük sitelerde yöneticiler bir ayda ortalama 3.200 mesaj alıyor</a:t>
            </a:r>
            <a:endParaRPr lang="en-US" sz="1300" dirty="0"/>
          </a:p>
        </p:txBody>
      </p:sp>
      <p:sp>
        <p:nvSpPr>
          <p:cNvPr id="18" name="Text 13"/>
          <p:cNvSpPr/>
          <p:nvPr/>
        </p:nvSpPr>
        <p:spPr>
          <a:xfrm>
            <a:off x="9614892" y="6053733"/>
            <a:ext cx="4183856" cy="548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43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22%</a:t>
            </a:r>
            <a:endParaRPr lang="en-US" sz="4300" dirty="0"/>
          </a:p>
        </p:txBody>
      </p:sp>
      <p:sp>
        <p:nvSpPr>
          <p:cNvPr id="19" name="Text 14"/>
          <p:cNvSpPr/>
          <p:nvPr/>
        </p:nvSpPr>
        <p:spPr>
          <a:xfrm>
            <a:off x="10697766" y="6810375"/>
            <a:ext cx="2018109" cy="244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5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Aidat Gecikme Oranı</a:t>
            </a:r>
            <a:endParaRPr lang="en-US" sz="1500" dirty="0"/>
          </a:p>
        </p:txBody>
      </p:sp>
      <p:sp>
        <p:nvSpPr>
          <p:cNvPr id="20" name="Text 15"/>
          <p:cNvSpPr/>
          <p:nvPr/>
        </p:nvSpPr>
        <p:spPr>
          <a:xfrm>
            <a:off x="9614892" y="7154823"/>
            <a:ext cx="4183856" cy="532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3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Şeffaf olmayan süreç nedeniyle aidat gecikmeleri ortalama %22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37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09717" y="566023"/>
            <a:ext cx="6913483" cy="544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Mobil Yaşam ve Dijital Topluluk</a:t>
            </a:r>
            <a:endParaRPr lang="en-US" sz="3400" dirty="0"/>
          </a:p>
        </p:txBody>
      </p:sp>
      <p:sp>
        <p:nvSpPr>
          <p:cNvPr id="4" name="Text 1"/>
          <p:cNvSpPr/>
          <p:nvPr/>
        </p:nvSpPr>
        <p:spPr>
          <a:xfrm>
            <a:off x="6309717" y="1184910"/>
            <a:ext cx="5105162" cy="435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70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Topluluk Bağını Güçlendirme</a:t>
            </a:r>
            <a:endParaRPr lang="en-US" sz="2700" dirty="0"/>
          </a:p>
        </p:txBody>
      </p:sp>
      <p:sp>
        <p:nvSpPr>
          <p:cNvPr id="5" name="Shape 2"/>
          <p:cNvSpPr/>
          <p:nvPr/>
        </p:nvSpPr>
        <p:spPr>
          <a:xfrm>
            <a:off x="6309717" y="1898571"/>
            <a:ext cx="7497366" cy="1799630"/>
          </a:xfrm>
          <a:prstGeom prst="roundRect">
            <a:avLst>
              <a:gd name="adj" fmla="val 4323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6" name="Shape 3"/>
          <p:cNvSpPr/>
          <p:nvPr/>
        </p:nvSpPr>
        <p:spPr>
          <a:xfrm>
            <a:off x="6332577" y="1921431"/>
            <a:ext cx="740926" cy="1753910"/>
          </a:xfrm>
          <a:prstGeom prst="roundRect">
            <a:avLst>
              <a:gd name="adj" fmla="val 6799"/>
            </a:avLst>
          </a:prstGeom>
          <a:solidFill>
            <a:srgbClr val="E6E6E6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7" name="Text 4"/>
          <p:cNvSpPr/>
          <p:nvPr/>
        </p:nvSpPr>
        <p:spPr>
          <a:xfrm>
            <a:off x="6560344" y="2624733"/>
            <a:ext cx="277773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1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1</a:t>
            </a:r>
            <a:endParaRPr lang="en-US" sz="2150" dirty="0"/>
          </a:p>
        </p:txBody>
      </p:sp>
      <p:sp>
        <p:nvSpPr>
          <p:cNvPr id="8" name="Text 5"/>
          <p:cNvSpPr/>
          <p:nvPr/>
        </p:nvSpPr>
        <p:spPr>
          <a:xfrm>
            <a:off x="7258645" y="2106573"/>
            <a:ext cx="3788807" cy="2724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Ortak Alan Rezervasyon Karmaşası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7258645" y="2490073"/>
            <a:ext cx="6340435" cy="592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Fitness salonu, toplantı odası, misafir süiti için rezervasyon defteri kapı girişinde tutuluyor. Aynı saate iki kişinin yazdığı sık görülüyor.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7258645" y="3193852"/>
            <a:ext cx="6340435" cy="296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612522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Etki:</a:t>
            </a:r>
            <a:r>
              <a:rPr lang="en-US" sz="14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Tartışmalar, kaos ve kötü deneyim.</a:t>
            </a:r>
            <a:endParaRPr lang="en-US" sz="1450" dirty="0"/>
          </a:p>
        </p:txBody>
      </p:sp>
      <p:sp>
        <p:nvSpPr>
          <p:cNvPr id="11" name="Shape 8"/>
          <p:cNvSpPr/>
          <p:nvPr/>
        </p:nvSpPr>
        <p:spPr>
          <a:xfrm>
            <a:off x="6309717" y="3883343"/>
            <a:ext cx="7497366" cy="1799630"/>
          </a:xfrm>
          <a:prstGeom prst="roundRect">
            <a:avLst>
              <a:gd name="adj" fmla="val 4323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2" name="Shape 9"/>
          <p:cNvSpPr/>
          <p:nvPr/>
        </p:nvSpPr>
        <p:spPr>
          <a:xfrm>
            <a:off x="6332577" y="3906203"/>
            <a:ext cx="740926" cy="1753910"/>
          </a:xfrm>
          <a:prstGeom prst="roundRect">
            <a:avLst>
              <a:gd name="adj" fmla="val 6799"/>
            </a:avLst>
          </a:prstGeom>
          <a:solidFill>
            <a:srgbClr val="E6E6E6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3" name="Text 10"/>
          <p:cNvSpPr/>
          <p:nvPr/>
        </p:nvSpPr>
        <p:spPr>
          <a:xfrm>
            <a:off x="6560344" y="4609505"/>
            <a:ext cx="277773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1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2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7258645" y="4091345"/>
            <a:ext cx="2967395" cy="2724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Topluluk İletişimi Eksikliği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7258645" y="4474845"/>
            <a:ext cx="6340435" cy="592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Site etkinlikleri (yoga, sinema gecesi, çocuk aktiviteleri) duyuruluyor ama katılım düşük. Duyurulara kimse bakmıyor, bilgi dağınık.</a:t>
            </a:r>
            <a:endParaRPr lang="en-US" sz="1450" dirty="0"/>
          </a:p>
        </p:txBody>
      </p:sp>
      <p:sp>
        <p:nvSpPr>
          <p:cNvPr id="16" name="Text 13"/>
          <p:cNvSpPr/>
          <p:nvPr/>
        </p:nvSpPr>
        <p:spPr>
          <a:xfrm>
            <a:off x="7258645" y="5178623"/>
            <a:ext cx="6340435" cy="296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612522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Etki:</a:t>
            </a:r>
            <a:r>
              <a:rPr lang="en-US" sz="14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Topluluk bağı zayıf, sosyal yaşam gelişmiyor.</a:t>
            </a:r>
            <a:endParaRPr lang="en-US" sz="1450" dirty="0"/>
          </a:p>
        </p:txBody>
      </p:sp>
      <p:sp>
        <p:nvSpPr>
          <p:cNvPr id="17" name="Shape 14"/>
          <p:cNvSpPr/>
          <p:nvPr/>
        </p:nvSpPr>
        <p:spPr>
          <a:xfrm>
            <a:off x="6309717" y="5868114"/>
            <a:ext cx="7497366" cy="1799630"/>
          </a:xfrm>
          <a:prstGeom prst="roundRect">
            <a:avLst>
              <a:gd name="adj" fmla="val 4323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8" name="Shape 15"/>
          <p:cNvSpPr/>
          <p:nvPr/>
        </p:nvSpPr>
        <p:spPr>
          <a:xfrm>
            <a:off x="6332577" y="5890974"/>
            <a:ext cx="740926" cy="1753910"/>
          </a:xfrm>
          <a:prstGeom prst="roundRect">
            <a:avLst>
              <a:gd name="adj" fmla="val 6799"/>
            </a:avLst>
          </a:prstGeom>
          <a:solidFill>
            <a:srgbClr val="E6E6E6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9" name="Text 16"/>
          <p:cNvSpPr/>
          <p:nvPr/>
        </p:nvSpPr>
        <p:spPr>
          <a:xfrm>
            <a:off x="6560344" y="6594277"/>
            <a:ext cx="277773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1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3</a:t>
            </a:r>
            <a:endParaRPr lang="en-US" sz="2150" dirty="0"/>
          </a:p>
        </p:txBody>
      </p:sp>
      <p:sp>
        <p:nvSpPr>
          <p:cNvPr id="20" name="Text 17"/>
          <p:cNvSpPr/>
          <p:nvPr/>
        </p:nvSpPr>
        <p:spPr>
          <a:xfrm>
            <a:off x="7258645" y="6076117"/>
            <a:ext cx="3374588" cy="2724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Paylaşım/Takas Ekosistemi Yok</a:t>
            </a:r>
            <a:endParaRPr lang="en-US" sz="1700" dirty="0"/>
          </a:p>
        </p:txBody>
      </p:sp>
      <p:sp>
        <p:nvSpPr>
          <p:cNvPr id="21" name="Text 18"/>
          <p:cNvSpPr/>
          <p:nvPr/>
        </p:nvSpPr>
        <p:spPr>
          <a:xfrm>
            <a:off x="7258645" y="6459617"/>
            <a:ext cx="6340435" cy="592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Sakinler çocuk arabası, matkap, çim biçme makinesi gibi ürünleri ödünç almak istiyor ama güvenli ve kayıtlı bir sistem yok.</a:t>
            </a:r>
            <a:endParaRPr lang="en-US" sz="1450" dirty="0"/>
          </a:p>
        </p:txBody>
      </p:sp>
      <p:sp>
        <p:nvSpPr>
          <p:cNvPr id="22" name="Text 19"/>
          <p:cNvSpPr/>
          <p:nvPr/>
        </p:nvSpPr>
        <p:spPr>
          <a:xfrm>
            <a:off x="7258645" y="7163395"/>
            <a:ext cx="6340435" cy="296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612522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Etki:</a:t>
            </a:r>
            <a:r>
              <a:rPr lang="en-US" sz="145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Atıl eşyalar çoğalıyor, fırsatlar kaçıyor.</a:t>
            </a:r>
            <a:endParaRPr lang="en-US" sz="14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874639"/>
            <a:ext cx="9853136" cy="615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Mobil Yaşam: Veri ve Çözüm Hipotezleri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837724" y="2574250"/>
            <a:ext cx="4246126" cy="4926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10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Verilerden İçgörülere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837724" y="3590449"/>
            <a:ext cx="2992636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Rezervasyon Çatışmaları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37724" y="4024074"/>
            <a:ext cx="4143732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b="1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60%</a:t>
            </a: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Ortak alan çatışmalarının %60'ı yanlış rezervasyon yüzünden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837724" y="4819769"/>
            <a:ext cx="4143732" cy="73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Çözüm Hipotezi: Dijital Rezervasyon Sistemi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837724" y="5684758"/>
            <a:ext cx="4143732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Çakışma sorunlarını %90 azaltır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243274" y="3590449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Zayıf Topluluk Hissi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5243274" y="4024074"/>
            <a:ext cx="4143732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b="1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71%</a:t>
            </a: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Sakinlerin %71'i topluluk hissinin zayıf olduğunu söylüyor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243274" y="4819769"/>
            <a:ext cx="4143732" cy="73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Çözüm Hipotezi: Mobil Topluluk Uygulaması</a:t>
            </a:r>
            <a:endParaRPr lang="en-US" sz="2300" dirty="0"/>
          </a:p>
        </p:txBody>
      </p:sp>
      <p:sp>
        <p:nvSpPr>
          <p:cNvPr id="11" name="Text 9"/>
          <p:cNvSpPr/>
          <p:nvPr/>
        </p:nvSpPr>
        <p:spPr>
          <a:xfrm>
            <a:off x="5243274" y="5684758"/>
            <a:ext cx="4143732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Etkinlik duyurularının görünürlüğünü 3 kat artırır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9648825" y="3590449"/>
            <a:ext cx="3332321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Düşük Katılım / Atıl Eşyalar</a:t>
            </a:r>
            <a:endParaRPr lang="en-US" sz="1900" dirty="0"/>
          </a:p>
        </p:txBody>
      </p:sp>
      <p:sp>
        <p:nvSpPr>
          <p:cNvPr id="13" name="Text 11"/>
          <p:cNvSpPr/>
          <p:nvPr/>
        </p:nvSpPr>
        <p:spPr>
          <a:xfrm>
            <a:off x="9648825" y="4024074"/>
            <a:ext cx="4143851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b="1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8-10%</a:t>
            </a: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Etkinlik duyurularında katılım oranı sadece %8-10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9648825" y="4819769"/>
            <a:ext cx="4143851" cy="73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Çözüm Hipotezi: Komşuluk Ekonomisi Modülü</a:t>
            </a:r>
            <a:endParaRPr lang="en-US" sz="2300" dirty="0"/>
          </a:p>
        </p:txBody>
      </p:sp>
      <p:sp>
        <p:nvSpPr>
          <p:cNvPr id="15" name="Text 13"/>
          <p:cNvSpPr/>
          <p:nvPr/>
        </p:nvSpPr>
        <p:spPr>
          <a:xfrm>
            <a:off x="9648825" y="5684758"/>
            <a:ext cx="4143851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Paylaşılan eşya kullanımını %40 artırır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868561"/>
            <a:ext cx="6978372" cy="615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Güvenlik ve Erişim Yönetimi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837724" y="1568172"/>
            <a:ext cx="6321743" cy="4926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10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Güvenli ve Akıllı Giriş Sistemleri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837724" y="2374940"/>
            <a:ext cx="4178618" cy="3353633"/>
          </a:xfrm>
          <a:prstGeom prst="roundRect">
            <a:avLst>
              <a:gd name="adj" fmla="val 2623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5" name="Shape 3"/>
          <p:cNvSpPr/>
          <p:nvPr/>
        </p:nvSpPr>
        <p:spPr>
          <a:xfrm>
            <a:off x="1054775" y="2591991"/>
            <a:ext cx="628293" cy="628293"/>
          </a:xfrm>
          <a:prstGeom prst="roundRect">
            <a:avLst>
              <a:gd name="adj" fmla="val 14552264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7534" y="2764750"/>
            <a:ext cx="282654" cy="28265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54775" y="3429714"/>
            <a:ext cx="3744516" cy="616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Kargo ve Misafir Takip Sorunu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1054775" y="4171355"/>
            <a:ext cx="3744516" cy="1340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Gün içinde yüzlerce kargo geliyor. Güvenlik personeli kayıt tutuyor ama iade-teslim karmaşası yaşanıyor. "Kargo kayboldu" şikâyetleri artıyor.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5225772" y="2374940"/>
            <a:ext cx="4178737" cy="3353633"/>
          </a:xfrm>
          <a:prstGeom prst="roundRect">
            <a:avLst>
              <a:gd name="adj" fmla="val 2623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0" name="Shape 7"/>
          <p:cNvSpPr/>
          <p:nvPr/>
        </p:nvSpPr>
        <p:spPr>
          <a:xfrm>
            <a:off x="5442823" y="2591991"/>
            <a:ext cx="628293" cy="628293"/>
          </a:xfrm>
          <a:prstGeom prst="roundRect">
            <a:avLst>
              <a:gd name="adj" fmla="val 14552264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5583" y="2764750"/>
            <a:ext cx="282654" cy="282654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442823" y="3429714"/>
            <a:ext cx="3744635" cy="616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Araç Giriş Çıkışlarında Yoğunluk</a:t>
            </a:r>
            <a:endParaRPr lang="en-US" sz="1900" dirty="0"/>
          </a:p>
        </p:txBody>
      </p:sp>
      <p:sp>
        <p:nvSpPr>
          <p:cNvPr id="13" name="Text 9"/>
          <p:cNvSpPr/>
          <p:nvPr/>
        </p:nvSpPr>
        <p:spPr>
          <a:xfrm>
            <a:off x="5442823" y="4171355"/>
            <a:ext cx="3744635" cy="1340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Plaka tanıma sistemi yok. Güvenlik manuel kontrol yaptığı için özellikle akşam saatlerinde kuyruk oluşuyor. Sakin memnuniyetsizliği ve güvenlik zafiyeti.</a:t>
            </a: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>
            <a:off x="9613940" y="2374940"/>
            <a:ext cx="4178737" cy="3353633"/>
          </a:xfrm>
          <a:prstGeom prst="roundRect">
            <a:avLst>
              <a:gd name="adj" fmla="val 2623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5" name="Shape 11"/>
          <p:cNvSpPr/>
          <p:nvPr/>
        </p:nvSpPr>
        <p:spPr>
          <a:xfrm>
            <a:off x="9830991" y="2591991"/>
            <a:ext cx="628293" cy="628293"/>
          </a:xfrm>
          <a:prstGeom prst="roundRect">
            <a:avLst>
              <a:gd name="adj" fmla="val 14552264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03750" y="2764750"/>
            <a:ext cx="282654" cy="282654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830991" y="3429714"/>
            <a:ext cx="3744635" cy="616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Hizmet Sağlayıcı Girişi Kontrolsüz</a:t>
            </a:r>
            <a:endParaRPr lang="en-US" sz="1900" dirty="0"/>
          </a:p>
        </p:txBody>
      </p:sp>
      <p:sp>
        <p:nvSpPr>
          <p:cNvPr id="18" name="Text 13"/>
          <p:cNvSpPr/>
          <p:nvPr/>
        </p:nvSpPr>
        <p:spPr>
          <a:xfrm>
            <a:off x="9830991" y="4171355"/>
            <a:ext cx="3744635" cy="1340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Temizlikçi, tesisatçı, bakım ekipleri gibi dış hizmet sağlayıcıların giriş-çıkışı manuel tutuluyor. Kim geldi, ne zaman ayrıldı bilinmiyor.</a:t>
            </a:r>
            <a:endParaRPr lang="en-US" sz="1600" dirty="0"/>
          </a:p>
        </p:txBody>
      </p:sp>
      <p:sp>
        <p:nvSpPr>
          <p:cNvPr id="19" name="Shape 14"/>
          <p:cNvSpPr/>
          <p:nvPr/>
        </p:nvSpPr>
        <p:spPr>
          <a:xfrm>
            <a:off x="837724" y="6068854"/>
            <a:ext cx="5641419" cy="261818"/>
          </a:xfrm>
          <a:prstGeom prst="roundRect">
            <a:avLst>
              <a:gd name="adj" fmla="val 33601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0" name="Shape 15"/>
          <p:cNvSpPr/>
          <p:nvPr/>
        </p:nvSpPr>
        <p:spPr>
          <a:xfrm>
            <a:off x="837724" y="6068854"/>
            <a:ext cx="1974413" cy="261818"/>
          </a:xfrm>
          <a:prstGeom prst="roundRect">
            <a:avLst>
              <a:gd name="adj" fmla="val 33601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21" name="Text 16"/>
          <p:cNvSpPr/>
          <p:nvPr/>
        </p:nvSpPr>
        <p:spPr>
          <a:xfrm>
            <a:off x="6636187" y="6068854"/>
            <a:ext cx="548045" cy="261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35%</a:t>
            </a:r>
            <a:endParaRPr lang="en-US" sz="2050" dirty="0"/>
          </a:p>
        </p:txBody>
      </p:sp>
      <p:sp>
        <p:nvSpPr>
          <p:cNvPr id="22" name="Text 17"/>
          <p:cNvSpPr/>
          <p:nvPr/>
        </p:nvSpPr>
        <p:spPr>
          <a:xfrm>
            <a:off x="837724" y="6592372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Kayıp Kargo Artışı</a:t>
            </a:r>
            <a:endParaRPr lang="en-US" sz="1900" dirty="0"/>
          </a:p>
        </p:txBody>
      </p:sp>
      <p:sp>
        <p:nvSpPr>
          <p:cNvPr id="23" name="Text 18"/>
          <p:cNvSpPr/>
          <p:nvPr/>
        </p:nvSpPr>
        <p:spPr>
          <a:xfrm>
            <a:off x="837724" y="7025997"/>
            <a:ext cx="6346508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Son iki yılda kayıp/kayıt dışı kargo şikâyetleri %35 arttı</a:t>
            </a:r>
            <a:endParaRPr lang="en-US" sz="1600" dirty="0"/>
          </a:p>
        </p:txBody>
      </p:sp>
      <p:sp>
        <p:nvSpPr>
          <p:cNvPr id="24" name="Shape 19"/>
          <p:cNvSpPr/>
          <p:nvPr/>
        </p:nvSpPr>
        <p:spPr>
          <a:xfrm>
            <a:off x="7446050" y="6068854"/>
            <a:ext cx="5641538" cy="261818"/>
          </a:xfrm>
          <a:prstGeom prst="roundRect">
            <a:avLst>
              <a:gd name="adj" fmla="val 33601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5" name="Shape 20"/>
          <p:cNvSpPr/>
          <p:nvPr/>
        </p:nvSpPr>
        <p:spPr>
          <a:xfrm>
            <a:off x="7446050" y="6068854"/>
            <a:ext cx="3666887" cy="261818"/>
          </a:xfrm>
          <a:prstGeom prst="roundRect">
            <a:avLst>
              <a:gd name="adj" fmla="val 33601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26" name="Text 21"/>
          <p:cNvSpPr/>
          <p:nvPr/>
        </p:nvSpPr>
        <p:spPr>
          <a:xfrm>
            <a:off x="13244632" y="6068854"/>
            <a:ext cx="548045" cy="261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65%</a:t>
            </a:r>
            <a:endParaRPr lang="en-US" sz="2050" dirty="0"/>
          </a:p>
        </p:txBody>
      </p:sp>
      <p:sp>
        <p:nvSpPr>
          <p:cNvPr id="27" name="Text 22"/>
          <p:cNvSpPr/>
          <p:nvPr/>
        </p:nvSpPr>
        <p:spPr>
          <a:xfrm>
            <a:off x="7446050" y="6592372"/>
            <a:ext cx="246411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Hatalı Kayıt</a:t>
            </a:r>
            <a:endParaRPr lang="en-US" sz="1900" dirty="0"/>
          </a:p>
        </p:txBody>
      </p:sp>
      <p:sp>
        <p:nvSpPr>
          <p:cNvPr id="28" name="Text 23"/>
          <p:cNvSpPr/>
          <p:nvPr/>
        </p:nvSpPr>
        <p:spPr>
          <a:xfrm>
            <a:off x="7446050" y="7025997"/>
            <a:ext cx="634662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Hizmet sağlayıcı girişlerinin %65'i manuel kayıt nedeniyle hatalı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96357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609017"/>
            <a:ext cx="7058858" cy="462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90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Prediktif Bakım ve Saha Operasyonları</a:t>
            </a:r>
            <a:endParaRPr lang="en-US" sz="2900" dirty="0"/>
          </a:p>
        </p:txBody>
      </p:sp>
      <p:sp>
        <p:nvSpPr>
          <p:cNvPr id="4" name="Shape 1"/>
          <p:cNvSpPr/>
          <p:nvPr/>
        </p:nvSpPr>
        <p:spPr>
          <a:xfrm>
            <a:off x="837724" y="4762619"/>
            <a:ext cx="12954952" cy="22860"/>
          </a:xfrm>
          <a:prstGeom prst="roundRect">
            <a:avLst>
              <a:gd name="adj" fmla="val 288624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5" name="Shape 2"/>
          <p:cNvSpPr/>
          <p:nvPr/>
        </p:nvSpPr>
        <p:spPr>
          <a:xfrm>
            <a:off x="4015859" y="4291370"/>
            <a:ext cx="22860" cy="471249"/>
          </a:xfrm>
          <a:prstGeom prst="roundRect">
            <a:avLst>
              <a:gd name="adj" fmla="val 288624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6" name="Shape 3"/>
          <p:cNvSpPr/>
          <p:nvPr/>
        </p:nvSpPr>
        <p:spPr>
          <a:xfrm>
            <a:off x="3850600" y="4585930"/>
            <a:ext cx="353378" cy="353378"/>
          </a:xfrm>
          <a:prstGeom prst="roundRect">
            <a:avLst>
              <a:gd name="adj" fmla="val 18671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7" name="Text 4"/>
          <p:cNvSpPr/>
          <p:nvPr/>
        </p:nvSpPr>
        <p:spPr>
          <a:xfrm>
            <a:off x="3916442" y="4624030"/>
            <a:ext cx="221694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1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2706648" y="3306723"/>
            <a:ext cx="2641402" cy="230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4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Asansör Arızalarının Artması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994767" y="3631883"/>
            <a:ext cx="6065163" cy="502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Sensörlerden veri alınmıyor. Arıza olduktan sonra müdahale ediliyor. Arıza maliyetleri artıyor, sakinler mağdur oluyor.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7303651" y="4762619"/>
            <a:ext cx="22860" cy="471249"/>
          </a:xfrm>
          <a:prstGeom prst="roundRect">
            <a:avLst>
              <a:gd name="adj" fmla="val 288624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1" name="Shape 8"/>
          <p:cNvSpPr/>
          <p:nvPr/>
        </p:nvSpPr>
        <p:spPr>
          <a:xfrm>
            <a:off x="7138392" y="4585930"/>
            <a:ext cx="353378" cy="353378"/>
          </a:xfrm>
          <a:prstGeom prst="roundRect">
            <a:avLst>
              <a:gd name="adj" fmla="val 18671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2" name="Text 9"/>
          <p:cNvSpPr/>
          <p:nvPr/>
        </p:nvSpPr>
        <p:spPr>
          <a:xfrm>
            <a:off x="7204234" y="4624030"/>
            <a:ext cx="221694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2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5742623" y="5390912"/>
            <a:ext cx="3144917" cy="230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4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Saha Ekiplerinin Plansız Çalışması</a:t>
            </a:r>
            <a:endParaRPr lang="en-US" sz="1450" dirty="0"/>
          </a:p>
        </p:txBody>
      </p:sp>
      <p:sp>
        <p:nvSpPr>
          <p:cNvPr id="14" name="Text 11"/>
          <p:cNvSpPr/>
          <p:nvPr/>
        </p:nvSpPr>
        <p:spPr>
          <a:xfrm>
            <a:off x="4282559" y="5716072"/>
            <a:ext cx="6065163" cy="502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Yönetim WhatsApp üzerinden iş emri gönderiyor; rotalama yok, önceliklendirme yok. Aynı ekip gün içinde 3 kez blok değiştiriyor.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10591562" y="4291370"/>
            <a:ext cx="22860" cy="471249"/>
          </a:xfrm>
          <a:prstGeom prst="roundRect">
            <a:avLst>
              <a:gd name="adj" fmla="val 288624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6" name="Shape 13"/>
          <p:cNvSpPr/>
          <p:nvPr/>
        </p:nvSpPr>
        <p:spPr>
          <a:xfrm>
            <a:off x="10426303" y="4585930"/>
            <a:ext cx="353378" cy="353378"/>
          </a:xfrm>
          <a:prstGeom prst="roundRect">
            <a:avLst>
              <a:gd name="adj" fmla="val 18671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7" name="Text 14"/>
          <p:cNvSpPr/>
          <p:nvPr/>
        </p:nvSpPr>
        <p:spPr>
          <a:xfrm>
            <a:off x="10492145" y="4624030"/>
            <a:ext cx="221694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3</a:t>
            </a:r>
            <a:endParaRPr lang="en-US" sz="1700" dirty="0"/>
          </a:p>
        </p:txBody>
      </p:sp>
      <p:sp>
        <p:nvSpPr>
          <p:cNvPr id="18" name="Text 15"/>
          <p:cNvSpPr/>
          <p:nvPr/>
        </p:nvSpPr>
        <p:spPr>
          <a:xfrm>
            <a:off x="9357598" y="3306723"/>
            <a:ext cx="2490787" cy="230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450" dirty="0">
                <a:solidFill>
                  <a:srgbClr val="432338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Gizli İç Tesisat Problemleri</a:t>
            </a:r>
            <a:endParaRPr lang="en-US" sz="1450" dirty="0"/>
          </a:p>
        </p:txBody>
      </p:sp>
      <p:sp>
        <p:nvSpPr>
          <p:cNvPr id="19" name="Text 16"/>
          <p:cNvSpPr/>
          <p:nvPr/>
        </p:nvSpPr>
        <p:spPr>
          <a:xfrm>
            <a:off x="7570351" y="3631883"/>
            <a:ext cx="6065282" cy="502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Su kaçakları ya da mekanik arızalar fark edilmeden ilerliyor. Maliyet patlıyor, site bütçesi zarar görüyor.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837724" y="6552248"/>
            <a:ext cx="1848088" cy="230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5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%30 Süre Kaybı</a:t>
            </a:r>
            <a:endParaRPr lang="en-US" sz="1450" dirty="0"/>
          </a:p>
        </p:txBody>
      </p:sp>
      <p:sp>
        <p:nvSpPr>
          <p:cNvPr id="21" name="Text 18"/>
          <p:cNvSpPr/>
          <p:nvPr/>
        </p:nvSpPr>
        <p:spPr>
          <a:xfrm>
            <a:off x="837724" y="6940272"/>
            <a:ext cx="4018359" cy="502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Rota optimizasyonu olmayan sitelerde saha ekiplerinde süre kaybı %30</a:t>
            </a:r>
            <a:endParaRPr lang="en-US" sz="1200" dirty="0"/>
          </a:p>
        </p:txBody>
      </p:sp>
      <p:sp>
        <p:nvSpPr>
          <p:cNvPr id="22" name="Text 19"/>
          <p:cNvSpPr/>
          <p:nvPr/>
        </p:nvSpPr>
        <p:spPr>
          <a:xfrm>
            <a:off x="5246846" y="6552248"/>
            <a:ext cx="2140029" cy="230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5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%42 Daha Yüksek Arıza</a:t>
            </a:r>
            <a:endParaRPr lang="en-US" sz="1450" dirty="0"/>
          </a:p>
        </p:txBody>
      </p:sp>
      <p:sp>
        <p:nvSpPr>
          <p:cNvPr id="23" name="Text 20"/>
          <p:cNvSpPr/>
          <p:nvPr/>
        </p:nvSpPr>
        <p:spPr>
          <a:xfrm>
            <a:off x="5246846" y="6940272"/>
            <a:ext cx="4018359" cy="502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Sensör takibi olmayan sitelerde asansör arıza sıklığı %42 daha yüksek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9655969" y="6552248"/>
            <a:ext cx="1848088" cy="230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50" dirty="0">
                <a:solidFill>
                  <a:srgbClr val="371A2D"/>
                </a:solidFill>
                <a:latin typeface="Noto Serif HK Semi Bold" pitchFamily="34" charset="0"/>
                <a:ea typeface="Noto Serif HK Semi Bold" pitchFamily="34" charset="-122"/>
                <a:cs typeface="Noto Serif HK Semi Bold" pitchFamily="34" charset="-120"/>
              </a:rPr>
              <a:t>72 Saat Ortalama</a:t>
            </a:r>
            <a:endParaRPr lang="en-US" sz="1450" dirty="0"/>
          </a:p>
        </p:txBody>
      </p:sp>
      <p:sp>
        <p:nvSpPr>
          <p:cNvPr id="25" name="Text 22"/>
          <p:cNvSpPr/>
          <p:nvPr/>
        </p:nvSpPr>
        <p:spPr>
          <a:xfrm>
            <a:off x="9655969" y="6940272"/>
            <a:ext cx="4151709" cy="2512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432338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İş emri çözüm süresi ortalaması 72 saat (ideal &lt; 24 saat)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1521</Words>
  <Application>Microsoft Macintosh PowerPoint</Application>
  <PresentationFormat>Özel</PresentationFormat>
  <Paragraphs>207</Paragraphs>
  <Slides>15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Source Sans 3</vt:lpstr>
      <vt:lpstr>Noto Serif HK Light</vt:lpstr>
      <vt:lpstr>Arial</vt:lpstr>
      <vt:lpstr>Noto Serif HK Semi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Serhat Duyar | Bilişim Vadisi</cp:lastModifiedBy>
  <cp:revision>3</cp:revision>
  <dcterms:created xsi:type="dcterms:W3CDTF">2025-11-27T09:52:51Z</dcterms:created>
  <dcterms:modified xsi:type="dcterms:W3CDTF">2025-11-27T15:17:32Z</dcterms:modified>
</cp:coreProperties>
</file>